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0" r:id="rId2"/>
    <p:sldId id="259" r:id="rId3"/>
    <p:sldId id="261" r:id="rId4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002F"/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2"/>
  </p:normalViewPr>
  <p:slideViewPr>
    <p:cSldViewPr snapToGrid="0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BF9C0-D44E-9045-98EC-EC4ADB2425D9}" type="datetimeFigureOut">
              <a:rPr lang="en-GR" smtClean="0"/>
              <a:t>28/5/25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46C2F-7A9F-5F42-B5D6-0685DD0B31D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5940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440974efd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440974efd6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3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440974efd6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440974efd6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>
          <a:extLst>
            <a:ext uri="{FF2B5EF4-FFF2-40B4-BE49-F238E27FC236}">
              <a16:creationId xmlns:a16="http://schemas.microsoft.com/office/drawing/2014/main" id="{D6FCD209-E3AD-C298-4D2A-42188F1F1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440974efd6_0_176:notes">
            <a:extLst>
              <a:ext uri="{FF2B5EF4-FFF2-40B4-BE49-F238E27FC236}">
                <a16:creationId xmlns:a16="http://schemas.microsoft.com/office/drawing/2014/main" id="{D1D3F62B-BBE5-0ED5-F761-5422C012A3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440974efd6_0_176:notes">
            <a:extLst>
              <a:ext uri="{FF2B5EF4-FFF2-40B4-BE49-F238E27FC236}">
                <a16:creationId xmlns:a16="http://schemas.microsoft.com/office/drawing/2014/main" id="{639F21FF-1D20-5F90-A8C8-E38BED23D0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0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A01AB-483A-73E3-9142-4C2ABB267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50A36-B0BA-C145-A578-0DC7CECEA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F204B-1BC8-7837-8DC1-E61E5974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D46-0D14-264A-8DFA-33C2006D343E}" type="datetimeFigureOut">
              <a:rPr lang="en-GR" smtClean="0"/>
              <a:t>28/5/25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CC7FA-CA6E-3020-8125-33CF075F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212E0-E63F-6CA5-865B-9B86136F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688-AA76-974C-91B2-13BD468E0C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9630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F6929-7368-A87F-147F-4D3364ED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52013-F074-41DB-D81F-93E91CC21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455B0-8C74-4747-8788-2EE2750B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D46-0D14-264A-8DFA-33C2006D343E}" type="datetimeFigureOut">
              <a:rPr lang="en-GR" smtClean="0"/>
              <a:t>28/5/25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AE67E-8F86-FD3F-9F41-A8C77003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6A19B-09BA-5532-EB01-16D66391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688-AA76-974C-91B2-13BD468E0C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1398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A3BE74-8B54-CD9F-8234-C0E355D77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8E812-3DFF-1569-2108-A1987BEA8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9E7C-4BF4-8F0B-89B0-03A9C498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D46-0D14-264A-8DFA-33C2006D343E}" type="datetimeFigureOut">
              <a:rPr lang="en-GR" smtClean="0"/>
              <a:t>28/5/25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E5302-1669-4342-C65D-078E89B3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8A38E-595B-AC27-B7FA-1F5A9B5C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688-AA76-974C-91B2-13BD468E0C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87367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. left text and photo light grey">
  <p:cSld name="b. left text and photo light grey">
    <p:bg>
      <p:bgPr>
        <a:solidFill>
          <a:srgbClr val="E6E4DB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>
            <a:spLocks noGrp="1"/>
          </p:cNvSpPr>
          <p:nvPr>
            <p:ph type="pic" idx="2"/>
          </p:nvPr>
        </p:nvSpPr>
        <p:spPr>
          <a:xfrm>
            <a:off x="7381800" y="1526633"/>
            <a:ext cx="4394400" cy="4948000"/>
          </a:xfrm>
          <a:prstGeom prst="roundRect">
            <a:avLst>
              <a:gd name="adj" fmla="val 13323"/>
            </a:avLst>
          </a:prstGeom>
          <a:noFill/>
          <a:ln>
            <a:noFill/>
          </a:ln>
        </p:spPr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766500" y="2611200"/>
            <a:ext cx="5949200" cy="33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667">
                <a:solidFill>
                  <a:schemeClr val="dk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54333" y="348068"/>
            <a:ext cx="2043187" cy="8390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766500" y="742600"/>
            <a:ext cx="6314400" cy="16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5467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b="1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008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. text columns purple">
  <p:cSld name="l. text columns purp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78"/>
          <p:cNvPicPr preferRelativeResize="0"/>
          <p:nvPr/>
        </p:nvPicPr>
        <p:blipFill rotWithShape="1">
          <a:blip r:embed="rId3">
            <a:alphaModFix/>
          </a:blip>
          <a:srcRect l="-1721" t="-5349" r="-2012" b="-5638"/>
          <a:stretch/>
        </p:blipFill>
        <p:spPr>
          <a:xfrm>
            <a:off x="9854415" y="348067"/>
            <a:ext cx="2043119" cy="8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78"/>
          <p:cNvSpPr txBox="1">
            <a:spLocks noGrp="1"/>
          </p:cNvSpPr>
          <p:nvPr>
            <p:ph type="body" idx="1"/>
          </p:nvPr>
        </p:nvSpPr>
        <p:spPr>
          <a:xfrm>
            <a:off x="419033" y="2725900"/>
            <a:ext cx="5113200" cy="4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667">
                <a:solidFill>
                  <a:schemeClr val="dk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4" name="Google Shape;534;p78"/>
          <p:cNvSpPr txBox="1">
            <a:spLocks noGrp="1"/>
          </p:cNvSpPr>
          <p:nvPr>
            <p:ph type="body" idx="2"/>
          </p:nvPr>
        </p:nvSpPr>
        <p:spPr>
          <a:xfrm>
            <a:off x="6628833" y="2725900"/>
            <a:ext cx="5113200" cy="40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667">
                <a:solidFill>
                  <a:schemeClr val="dk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5" name="Google Shape;535;p78"/>
          <p:cNvSpPr txBox="1">
            <a:spLocks noGrp="1"/>
          </p:cNvSpPr>
          <p:nvPr>
            <p:ph type="subTitle" idx="3"/>
          </p:nvPr>
        </p:nvSpPr>
        <p:spPr>
          <a:xfrm>
            <a:off x="433633" y="1983133"/>
            <a:ext cx="54680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933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6" name="Google Shape;536;p78"/>
          <p:cNvSpPr txBox="1">
            <a:spLocks noGrp="1"/>
          </p:cNvSpPr>
          <p:nvPr>
            <p:ph type="subTitle" idx="4"/>
          </p:nvPr>
        </p:nvSpPr>
        <p:spPr>
          <a:xfrm>
            <a:off x="6631233" y="1983133"/>
            <a:ext cx="54680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 SemiBold"/>
              <a:buNone/>
              <a:defRPr sz="2933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Inter SemiBold"/>
              <a:buNone/>
              <a:defRPr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7" name="Google Shape;537;p78"/>
          <p:cNvSpPr txBox="1">
            <a:spLocks noGrp="1"/>
          </p:cNvSpPr>
          <p:nvPr>
            <p:ph type="title"/>
          </p:nvPr>
        </p:nvSpPr>
        <p:spPr>
          <a:xfrm>
            <a:off x="419033" y="348067"/>
            <a:ext cx="9175200" cy="1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4533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312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3410-996F-BA28-A21B-B9A30796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225EA-D20D-51A2-A2E9-1ED5C062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7D55A-B7E5-B910-31FB-9CE327189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D46-0D14-264A-8DFA-33C2006D343E}" type="datetimeFigureOut">
              <a:rPr lang="en-GR" smtClean="0"/>
              <a:t>28/5/25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6A646-67D3-F5AB-E804-813D3FD1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984DF-BCEF-1A88-120E-A61007FD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688-AA76-974C-91B2-13BD468E0C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3720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9007-2835-F8F9-4411-CC2EB68C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65786-C4E4-F4EA-072F-37BE20C9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7A3D-CCE6-8FB7-1950-6AC0605C1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D46-0D14-264A-8DFA-33C2006D343E}" type="datetimeFigureOut">
              <a:rPr lang="en-GR" smtClean="0"/>
              <a:t>28/5/25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E9C62-B374-B64D-F789-FCC5F4D6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06EF-02D0-212D-35B5-CE0FC4F3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688-AA76-974C-91B2-13BD468E0C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7278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4873D-B6B2-533A-46A8-65C6B73D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51753-34B6-3956-948E-F09D96B54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90360-189A-8B89-4DF7-B98F8C79F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46390-12B0-04B3-A416-B67671FC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D46-0D14-264A-8DFA-33C2006D343E}" type="datetimeFigureOut">
              <a:rPr lang="en-GR" smtClean="0"/>
              <a:t>28/5/25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BD1BB-5A1A-C7E3-DC20-795EF2C8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77371-4A18-1651-9F13-E28A963C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688-AA76-974C-91B2-13BD468E0C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0989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FED0-491E-2365-6569-D2C35DD4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6E03F-067A-FF7A-BC4E-2C2F0ADB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6ED3E-97DB-5BD4-B63E-288CD5FEA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CEE94-C2D8-7158-BFBE-4EBDF7576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9183F-7160-CEAE-D776-8191BF9A4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7DAEF-FC2C-3669-AAEC-396B2BEC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D46-0D14-264A-8DFA-33C2006D343E}" type="datetimeFigureOut">
              <a:rPr lang="en-GR" smtClean="0"/>
              <a:t>28/5/25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7D9EA6-E568-96B3-9339-D61510CF7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2F61D7-9372-2735-BEAC-3285837D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688-AA76-974C-91B2-13BD468E0C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4678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96C71-4298-62B1-97C6-6981975F0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F2C80-F23B-0865-EECA-F265F9B0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D46-0D14-264A-8DFA-33C2006D343E}" type="datetimeFigureOut">
              <a:rPr lang="en-GR" smtClean="0"/>
              <a:t>28/5/25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62101-B2FE-61D8-3155-1C7BDFF3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7772A-DF92-DF53-8D53-752D2898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688-AA76-974C-91B2-13BD468E0C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8956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E49AE-60C9-713D-FB42-226FF0CC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D46-0D14-264A-8DFA-33C2006D343E}" type="datetimeFigureOut">
              <a:rPr lang="en-GR" smtClean="0"/>
              <a:t>28/5/25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F7AD8D-1E02-0C18-B9F7-F545C10F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991B-24EA-C572-A687-F58481EE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688-AA76-974C-91B2-13BD468E0C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2248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0E17-455D-F0CE-1148-23DA63E0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499A8-9C99-D5B7-2720-158B365E0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E3C49-E41C-AA3A-6DC5-F5600F091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1CC49-F165-794C-3218-BE15129B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D46-0D14-264A-8DFA-33C2006D343E}" type="datetimeFigureOut">
              <a:rPr lang="en-GR" smtClean="0"/>
              <a:t>28/5/25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88596-0FFB-5572-E169-387728C9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8A087-4010-E28B-E9AD-A5853F21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688-AA76-974C-91B2-13BD468E0C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0667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49F54-AEFF-3303-92D7-D08214C0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41462-4A04-897A-AB50-8D7368037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3D31A-6FA2-560C-EEB1-27E190A6A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07170-8E78-A7F4-E922-5ACB3FC73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FBD46-0D14-264A-8DFA-33C2006D343E}" type="datetimeFigureOut">
              <a:rPr lang="en-GR" smtClean="0"/>
              <a:t>28/5/25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67984-EDB5-3930-D3A5-B074CE96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21A86-D8B2-CDBD-6298-A27A4E52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6688-AA76-974C-91B2-13BD468E0C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9965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014C1-7A6F-CC19-F406-CAB72513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A2BA9-80FE-D117-2501-E963EEE18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3F18D-3DE0-219F-F91C-322539A00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BFBD46-0D14-264A-8DFA-33C2006D343E}" type="datetimeFigureOut">
              <a:rPr lang="en-GR" smtClean="0"/>
              <a:t>28/5/25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76611-FE3B-563D-B317-9A85719E0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B55F8-9A20-746B-9126-1ABF6CD31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BA6688-AA76-974C-91B2-13BD468E0C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9403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wearing glasses and a black shirt&#10;&#10;AI-generated content may be incorrect.">
            <a:extLst>
              <a:ext uri="{FF2B5EF4-FFF2-40B4-BE49-F238E27FC236}">
                <a16:creationId xmlns:a16="http://schemas.microsoft.com/office/drawing/2014/main" id="{119A9566-9484-2191-232E-5FA73991981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5149" b="5149"/>
          <a:stretch>
            <a:fillRect/>
          </a:stretch>
        </p:blipFill>
        <p:spPr>
          <a:xfrm>
            <a:off x="7495532" y="1526634"/>
            <a:ext cx="4054089" cy="4564817"/>
          </a:xfrm>
        </p:spPr>
      </p:pic>
      <p:sp>
        <p:nvSpPr>
          <p:cNvPr id="644" name="Text Placeholder 2">
            <a:extLst>
              <a:ext uri="{FF2B5EF4-FFF2-40B4-BE49-F238E27FC236}">
                <a16:creationId xmlns:a16="http://schemas.microsoft.com/office/drawing/2014/main" id="{D4117651-3761-ABD9-F444-9030BB173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381" y="2600411"/>
            <a:ext cx="6063631" cy="3329200"/>
          </a:xfrm>
        </p:spPr>
        <p:txBody>
          <a:bodyPr/>
          <a:lstStyle/>
          <a:p>
            <a:pPr marL="135463" indent="0">
              <a:buNone/>
            </a:pPr>
            <a:r>
              <a:rPr lang="en-US" dirty="0"/>
              <a:t>Andy Tyrrell, Simon Hickinbotham</a:t>
            </a:r>
          </a:p>
          <a:p>
            <a:pPr marL="135463" indent="0">
              <a:buNone/>
            </a:pPr>
            <a:endParaRPr lang="en-US" dirty="0"/>
          </a:p>
          <a:p>
            <a:pPr marL="135463" indent="0">
              <a:buNone/>
            </a:pPr>
            <a:r>
              <a:rPr lang="en-US" i="1" dirty="0"/>
              <a:t>“Evolving the Adjacent Possible”</a:t>
            </a:r>
          </a:p>
          <a:p>
            <a:pPr marL="135463" indent="0">
              <a:buNone/>
            </a:pPr>
            <a:endParaRPr lang="en-US" dirty="0"/>
          </a:p>
        </p:txBody>
      </p:sp>
      <p:sp>
        <p:nvSpPr>
          <p:cNvPr id="646" name="Title 3">
            <a:extLst>
              <a:ext uri="{FF2B5EF4-FFF2-40B4-BE49-F238E27FC236}">
                <a16:creationId xmlns:a16="http://schemas.microsoft.com/office/drawing/2014/main" id="{5B409AC3-501B-35E6-75A9-FFB72A34B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Babis Peteinarelis</a:t>
            </a:r>
          </a:p>
        </p:txBody>
      </p:sp>
    </p:spTree>
    <p:extLst>
      <p:ext uri="{BB962C8B-B14F-4D97-AF65-F5344CB8AC3E}">
        <p14:creationId xmlns:p14="http://schemas.microsoft.com/office/powerpoint/2010/main" val="157385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99"/>
          <p:cNvSpPr txBox="1">
            <a:spLocks noGrp="1"/>
          </p:cNvSpPr>
          <p:nvPr>
            <p:ph type="body" idx="1"/>
          </p:nvPr>
        </p:nvSpPr>
        <p:spPr>
          <a:xfrm>
            <a:off x="23315" y="2348514"/>
            <a:ext cx="4704169" cy="24001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1600"/>
              </a:spcBef>
              <a:buFont typeface="Courier New" panose="02070309020205020404" pitchFamily="49" charset="0"/>
              <a:buChar char="o"/>
            </a:pPr>
            <a:r>
              <a:rPr lang="en-GB" sz="2300" dirty="0">
                <a:solidFill>
                  <a:srgbClr val="35002F"/>
                </a:solidFill>
              </a:rPr>
              <a:t>Final Design </a:t>
            </a:r>
            <a:r>
              <a:rPr lang="en-GB" sz="2300" b="1" dirty="0">
                <a:solidFill>
                  <a:srgbClr val="35002F"/>
                </a:solidFill>
              </a:rPr>
              <a:t>Tailored</a:t>
            </a:r>
            <a:r>
              <a:rPr lang="en-GB" sz="2300" dirty="0">
                <a:solidFill>
                  <a:srgbClr val="35002F"/>
                </a:solidFill>
              </a:rPr>
              <a:t> to Environment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300" dirty="0">
                <a:solidFill>
                  <a:srgbClr val="35002F"/>
                </a:solidFill>
              </a:rPr>
              <a:t>No </a:t>
            </a:r>
            <a:r>
              <a:rPr lang="en-GB" sz="2300" b="1" dirty="0">
                <a:solidFill>
                  <a:srgbClr val="35002F"/>
                </a:solidFill>
              </a:rPr>
              <a:t>assumptions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300" b="1" dirty="0">
                <a:solidFill>
                  <a:srgbClr val="35002F"/>
                </a:solidFill>
              </a:rPr>
              <a:t>Navigates </a:t>
            </a:r>
            <a:r>
              <a:rPr lang="en-GB" sz="2300" dirty="0">
                <a:solidFill>
                  <a:srgbClr val="35002F"/>
                </a:solidFill>
              </a:rPr>
              <a:t>infinite solutions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300" dirty="0">
                <a:solidFill>
                  <a:srgbClr val="35002F"/>
                </a:solidFill>
              </a:rPr>
              <a:t>Diverse, </a:t>
            </a:r>
            <a:r>
              <a:rPr lang="en-GB" sz="2300" b="1" dirty="0">
                <a:solidFill>
                  <a:srgbClr val="35002F"/>
                </a:solidFill>
              </a:rPr>
              <a:t>Novel </a:t>
            </a:r>
            <a:r>
              <a:rPr lang="en-GB" sz="2300" dirty="0">
                <a:solidFill>
                  <a:srgbClr val="35002F"/>
                </a:solidFill>
              </a:rPr>
              <a:t>designs!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GB" sz="2133" dirty="0"/>
          </a:p>
        </p:txBody>
      </p:sp>
      <p:sp>
        <p:nvSpPr>
          <p:cNvPr id="637" name="Google Shape;637;p99"/>
          <p:cNvSpPr txBox="1">
            <a:spLocks noGrp="1"/>
          </p:cNvSpPr>
          <p:nvPr>
            <p:ph type="title"/>
          </p:nvPr>
        </p:nvSpPr>
        <p:spPr>
          <a:xfrm>
            <a:off x="419033" y="75525"/>
            <a:ext cx="9175200" cy="151452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GB" dirty="0"/>
              <a:t>Evolutionary Algorithms: </a:t>
            </a:r>
            <a:br>
              <a:rPr lang="en-GB" dirty="0"/>
            </a:br>
            <a:r>
              <a:rPr lang="en-GB" dirty="0"/>
              <a:t>Studying &amp; Mimicking Evolution</a:t>
            </a:r>
          </a:p>
        </p:txBody>
      </p:sp>
      <p:pic>
        <p:nvPicPr>
          <p:cNvPr id="1036" name="Picture 12" descr="NeuroEvolution of Augmenting Topologies (NEAT): Innovating Neural Network  Architecture Evolution | by Everton Gomede, PhD | Medium">
            <a:extLst>
              <a:ext uri="{FF2B5EF4-FFF2-40B4-BE49-F238E27FC236}">
                <a16:creationId xmlns:a16="http://schemas.microsoft.com/office/drawing/2014/main" id="{EA11F850-6A4F-00F7-8506-AB316489E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7200" r="2242" b="4152"/>
          <a:stretch>
            <a:fillRect/>
          </a:stretch>
        </p:blipFill>
        <p:spPr bwMode="auto">
          <a:xfrm>
            <a:off x="7973353" y="4287944"/>
            <a:ext cx="4218648" cy="257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55EF8DA-55B8-6928-86DB-B4B7205E7D62}"/>
              </a:ext>
            </a:extLst>
          </p:cNvPr>
          <p:cNvSpPr txBox="1">
            <a:spLocks/>
          </p:cNvSpPr>
          <p:nvPr/>
        </p:nvSpPr>
        <p:spPr>
          <a:xfrm>
            <a:off x="631282" y="1879758"/>
            <a:ext cx="3385805" cy="67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ter"/>
              <a:buChar char="●"/>
              <a:defRPr sz="20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 sz="14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135463" indent="0">
              <a:buNone/>
            </a:pPr>
            <a:r>
              <a:rPr lang="en-GB" sz="2500" b="1" i="1" dirty="0">
                <a:solidFill>
                  <a:srgbClr val="35002F"/>
                </a:solidFill>
              </a:rPr>
              <a:t>Why evolution?</a:t>
            </a:r>
          </a:p>
        </p:txBody>
      </p:sp>
      <p:pic>
        <p:nvPicPr>
          <p:cNvPr id="1040" name="Picture 16" descr="GitHub - Yaaximus/genetic-algorithm-path-planning">
            <a:extLst>
              <a:ext uri="{FF2B5EF4-FFF2-40B4-BE49-F238E27FC236}">
                <a16:creationId xmlns:a16="http://schemas.microsoft.com/office/drawing/2014/main" id="{B664778E-C404-91C4-5604-5E3DCA113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9439" r="9557" b="9538"/>
          <a:stretch>
            <a:fillRect/>
          </a:stretch>
        </p:blipFill>
        <p:spPr bwMode="auto">
          <a:xfrm>
            <a:off x="4727484" y="4405275"/>
            <a:ext cx="3108373" cy="24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ynamically Optimized Unstructured Grid">
            <a:extLst>
              <a:ext uri="{FF2B5EF4-FFF2-40B4-BE49-F238E27FC236}">
                <a16:creationId xmlns:a16="http://schemas.microsoft.com/office/drawing/2014/main" id="{D2629989-0C16-0F1B-02E2-40880F12A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77" y="1962874"/>
            <a:ext cx="3269561" cy="22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ncoding genetic algorithms. Genetic algorithms are a fascinating… | by  Rishal Hurbans | Medium">
            <a:extLst>
              <a:ext uri="{FF2B5EF4-FFF2-40B4-BE49-F238E27FC236}">
                <a16:creationId xmlns:a16="http://schemas.microsoft.com/office/drawing/2014/main" id="{7BC3C512-3FC5-47A1-6A30-AEDDF8E03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3" y="4737887"/>
            <a:ext cx="4218648" cy="21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Evolutionary Algorithms: How Natural Selection Beats Human Design">
            <a:extLst>
              <a:ext uri="{FF2B5EF4-FFF2-40B4-BE49-F238E27FC236}">
                <a16:creationId xmlns:a16="http://schemas.microsoft.com/office/drawing/2014/main" id="{4D5BF29F-4CE6-048E-8C7E-ACB472E8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88" y="1912125"/>
            <a:ext cx="4077056" cy="22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>
          <a:extLst>
            <a:ext uri="{FF2B5EF4-FFF2-40B4-BE49-F238E27FC236}">
              <a16:creationId xmlns:a16="http://schemas.microsoft.com/office/drawing/2014/main" id="{F13E212F-93D8-173F-2097-49CDE2A7E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99">
            <a:extLst>
              <a:ext uri="{FF2B5EF4-FFF2-40B4-BE49-F238E27FC236}">
                <a16:creationId xmlns:a16="http://schemas.microsoft.com/office/drawing/2014/main" id="{9FABFE33-42DC-B6CB-82CE-EB5B5F302C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85765" y="1752903"/>
            <a:ext cx="5194657" cy="2648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35463" indent="0">
              <a:lnSpc>
                <a:spcPct val="115000"/>
              </a:lnSpc>
              <a:buNone/>
            </a:pPr>
            <a:r>
              <a:rPr lang="en-GB" sz="2400" b="1" i="1" dirty="0">
                <a:solidFill>
                  <a:srgbClr val="35002F"/>
                </a:solidFill>
                <a:latin typeface="Inter"/>
                <a:ea typeface="Inter"/>
                <a:sym typeface="Inter"/>
              </a:rPr>
              <a:t> How to evolve structure for novelty?</a:t>
            </a:r>
          </a:p>
          <a:p>
            <a:pPr>
              <a:spcBef>
                <a:spcPts val="1600"/>
              </a:spcBef>
              <a:buFont typeface="Courier New" panose="02070309020205020404" pitchFamily="49" charset="0"/>
              <a:buChar char="o"/>
            </a:pPr>
            <a:r>
              <a:rPr lang="en-GB" sz="2300" dirty="0">
                <a:solidFill>
                  <a:srgbClr val="35002F"/>
                </a:solidFill>
              </a:rPr>
              <a:t>Devise Abstract Representation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300" dirty="0">
                <a:solidFill>
                  <a:srgbClr val="35002F"/>
                </a:solidFill>
              </a:rPr>
              <a:t>Translate to Real Structures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300" dirty="0">
                <a:solidFill>
                  <a:srgbClr val="35002F"/>
                </a:solidFill>
              </a:rPr>
              <a:t>Create Algorithm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300" dirty="0">
                <a:solidFill>
                  <a:srgbClr val="35002F"/>
                </a:solidFill>
              </a:rPr>
              <a:t>Define Fitness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lang="en-GB" sz="2133" dirty="0">
              <a:solidFill>
                <a:schemeClr val="accent6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B39CAC-0898-A98E-14AE-2DF268E93F9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41325" y="6373159"/>
            <a:ext cx="4467567" cy="549697"/>
          </a:xfrm>
        </p:spPr>
        <p:txBody>
          <a:bodyPr/>
          <a:lstStyle/>
          <a:p>
            <a:pPr marL="135463" indent="0">
              <a:buNone/>
            </a:pPr>
            <a:r>
              <a:rPr lang="en-GB" sz="2267" b="1" i="1" dirty="0">
                <a:solidFill>
                  <a:srgbClr val="7030A0"/>
                </a:solidFill>
              </a:rPr>
              <a:t>Can machines evolve…?</a:t>
            </a:r>
          </a:p>
        </p:txBody>
      </p:sp>
      <p:sp>
        <p:nvSpPr>
          <p:cNvPr id="637" name="Google Shape;637;p99">
            <a:extLst>
              <a:ext uri="{FF2B5EF4-FFF2-40B4-BE49-F238E27FC236}">
                <a16:creationId xmlns:a16="http://schemas.microsoft.com/office/drawing/2014/main" id="{03180E84-45FC-E4AF-328F-4BD0F40274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GB" dirty="0"/>
              <a:t>Leveraging Evolution for Design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9797B4-4DED-0C75-F4A2-1577A537D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929" y="2071427"/>
            <a:ext cx="2826057" cy="457658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DFD2737-6936-5668-B4A8-5B1D4F1606BA}"/>
              </a:ext>
            </a:extLst>
          </p:cNvPr>
          <p:cNvGrpSpPr/>
          <p:nvPr/>
        </p:nvGrpSpPr>
        <p:grpSpPr>
          <a:xfrm>
            <a:off x="7914108" y="3920357"/>
            <a:ext cx="4200293" cy="2895600"/>
            <a:chOff x="5911506" y="2920488"/>
            <a:chExt cx="3232494" cy="22250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0950C4-FC15-3E38-5DA4-8CA81607A120}"/>
                </a:ext>
              </a:extLst>
            </p:cNvPr>
            <p:cNvPicPr/>
            <p:nvPr/>
          </p:nvPicPr>
          <p:blipFill>
            <a:blip r:embed="rId4"/>
            <a:srcRect l="8607" r="3968" b="2479"/>
            <a:stretch>
              <a:fillRect/>
            </a:stretch>
          </p:blipFill>
          <p:spPr>
            <a:xfrm>
              <a:off x="5911506" y="2922538"/>
              <a:ext cx="622432" cy="2223012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0D582A-AF38-DCA5-62E9-8846D060CEE0}"/>
                </a:ext>
              </a:extLst>
            </p:cNvPr>
            <p:cNvPicPr/>
            <p:nvPr/>
          </p:nvPicPr>
          <p:blipFill>
            <a:blip r:embed="rId5"/>
            <a:srcRect l="74898"/>
            <a:stretch>
              <a:fillRect/>
            </a:stretch>
          </p:blipFill>
          <p:spPr>
            <a:xfrm>
              <a:off x="7883789" y="4419055"/>
              <a:ext cx="1260211" cy="724445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CDAFE7-A9F1-29A3-CAA8-A98B37EE3725}"/>
                </a:ext>
              </a:extLst>
            </p:cNvPr>
            <p:cNvPicPr/>
            <p:nvPr/>
          </p:nvPicPr>
          <p:blipFill>
            <a:blip r:embed="rId6"/>
            <a:srcRect l="74898" t="3815"/>
            <a:stretch>
              <a:fillRect/>
            </a:stretch>
          </p:blipFill>
          <p:spPr>
            <a:xfrm>
              <a:off x="7875094" y="3685644"/>
              <a:ext cx="1260211" cy="69680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724175-24BE-FDC9-2E3F-A1969B8228FF}"/>
                </a:ext>
              </a:extLst>
            </p:cNvPr>
            <p:cNvPicPr/>
            <p:nvPr/>
          </p:nvPicPr>
          <p:blipFill>
            <a:blip r:embed="rId7"/>
            <a:srcRect l="74898"/>
            <a:stretch>
              <a:fillRect/>
            </a:stretch>
          </p:blipFill>
          <p:spPr>
            <a:xfrm>
              <a:off x="7875094" y="2924590"/>
              <a:ext cx="1260211" cy="724446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39E3F97-5C29-8C73-9C79-7F141F607295}"/>
                </a:ext>
              </a:extLst>
            </p:cNvPr>
            <p:cNvPicPr/>
            <p:nvPr/>
          </p:nvPicPr>
          <p:blipFill>
            <a:blip r:embed="rId8"/>
            <a:srcRect r="74308"/>
            <a:stretch>
              <a:fillRect/>
            </a:stretch>
          </p:blipFill>
          <p:spPr>
            <a:xfrm>
              <a:off x="6572038" y="3685643"/>
              <a:ext cx="1260211" cy="696803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5BE402-81F3-3F8F-8549-E3CE13DB090E}"/>
                </a:ext>
              </a:extLst>
            </p:cNvPr>
            <p:cNvPicPr/>
            <p:nvPr/>
          </p:nvPicPr>
          <p:blipFill>
            <a:blip r:embed="rId9"/>
            <a:srcRect t="6580" r="74308"/>
            <a:stretch>
              <a:fillRect/>
            </a:stretch>
          </p:blipFill>
          <p:spPr>
            <a:xfrm>
              <a:off x="6572039" y="2920488"/>
              <a:ext cx="1260211" cy="724446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A4C597B-9E29-34AF-1255-C07D4910BE4E}"/>
                </a:ext>
              </a:extLst>
            </p:cNvPr>
            <p:cNvPicPr/>
            <p:nvPr/>
          </p:nvPicPr>
          <p:blipFill>
            <a:blip r:embed="rId10"/>
            <a:srcRect r="74568"/>
            <a:stretch>
              <a:fillRect/>
            </a:stretch>
          </p:blipFill>
          <p:spPr>
            <a:xfrm>
              <a:off x="6572040" y="4419056"/>
              <a:ext cx="1260210" cy="724445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" name="Right Arrow 16">
            <a:extLst>
              <a:ext uri="{FF2B5EF4-FFF2-40B4-BE49-F238E27FC236}">
                <a16:creationId xmlns:a16="http://schemas.microsoft.com/office/drawing/2014/main" id="{1E7C5517-5375-3A54-E863-6B666F166311}"/>
              </a:ext>
            </a:extLst>
          </p:cNvPr>
          <p:cNvSpPr/>
          <p:nvPr/>
        </p:nvSpPr>
        <p:spPr>
          <a:xfrm>
            <a:off x="3687632" y="4791430"/>
            <a:ext cx="1136040" cy="543936"/>
          </a:xfrm>
          <a:prstGeom prst="rightArrow">
            <a:avLst>
              <a:gd name="adj1" fmla="val 50000"/>
              <a:gd name="adj2" fmla="val 93137"/>
            </a:avLst>
          </a:prstGeom>
          <a:solidFill>
            <a:srgbClr val="3500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R" sz="2400" dirty="0">
              <a:solidFill>
                <a:srgbClr val="35002F"/>
              </a:solidFill>
            </a:endParaRPr>
          </a:p>
        </p:txBody>
      </p:sp>
      <p:sp>
        <p:nvSpPr>
          <p:cNvPr id="20" name="AutoShape 8" descr="Allopatric Speciation: Definition, Steps &amp; Example | Vaia">
            <a:extLst>
              <a:ext uri="{FF2B5EF4-FFF2-40B4-BE49-F238E27FC236}">
                <a16:creationId xmlns:a16="http://schemas.microsoft.com/office/drawing/2014/main" id="{61C690F6-A639-E35B-E2E4-3A86E60DFE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R" sz="24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BC4DF85-8DA4-2C93-E0CA-D0C1B3063B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364" y="4044410"/>
            <a:ext cx="3106733" cy="214555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6EC94C7-2ABF-1750-0044-A01B83062260}"/>
              </a:ext>
            </a:extLst>
          </p:cNvPr>
          <p:cNvGrpSpPr/>
          <p:nvPr/>
        </p:nvGrpSpPr>
        <p:grpSpPr>
          <a:xfrm>
            <a:off x="8278930" y="1758138"/>
            <a:ext cx="3778346" cy="2025049"/>
            <a:chOff x="1716840" y="1957478"/>
            <a:chExt cx="6422320" cy="3030682"/>
          </a:xfrm>
        </p:grpSpPr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13A45DF0-46C2-5C02-BEA6-07F14B7839F8}"/>
                </a:ext>
              </a:extLst>
            </p:cNvPr>
            <p:cNvSpPr/>
            <p:nvPr/>
          </p:nvSpPr>
          <p:spPr>
            <a:xfrm>
              <a:off x="1716840" y="2506320"/>
              <a:ext cx="5857200" cy="2412720"/>
            </a:xfrm>
            <a:prstGeom prst="rect">
              <a:avLst/>
            </a:prstGeom>
            <a:noFill/>
            <a:ln>
              <a:solidFill>
                <a:srgbClr val="1560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R" sz="2400"/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991C6E22-BADA-AD00-5B00-7267FBB6167F}"/>
                </a:ext>
              </a:extLst>
            </p:cNvPr>
            <p:cNvSpPr/>
            <p:nvPr/>
          </p:nvSpPr>
          <p:spPr>
            <a:xfrm>
              <a:off x="3562993" y="1957478"/>
              <a:ext cx="2006640" cy="42710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20000" tIns="60000" rIns="120000" bIns="60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67" spc="-1" dirty="0">
                  <a:solidFill>
                    <a:srgbClr val="000000"/>
                  </a:solidFill>
                  <a:latin typeface="Aptos"/>
                  <a:ea typeface="DejaVu Sans"/>
                </a:rPr>
                <a:t>2500mm</a:t>
              </a:r>
              <a:endParaRPr lang="en-GB" sz="2400" spc="-1" dirty="0">
                <a:latin typeface="Arial"/>
              </a:endParaRPr>
            </a:p>
          </p:txBody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1889B830-1CCD-481F-9E1C-E5E5C04F0EA7}"/>
                </a:ext>
              </a:extLst>
            </p:cNvPr>
            <p:cNvSpPr/>
            <p:nvPr/>
          </p:nvSpPr>
          <p:spPr>
            <a:xfrm rot="5400000">
              <a:off x="7290838" y="3545760"/>
              <a:ext cx="1211557" cy="48508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20000" tIns="60000" rIns="120000" bIns="60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1067" spc="-1" dirty="0">
                  <a:solidFill>
                    <a:srgbClr val="000000"/>
                  </a:solidFill>
                  <a:latin typeface="Aptos"/>
                  <a:ea typeface="DejaVu Sans"/>
                </a:rPr>
                <a:t>1000mm</a:t>
              </a:r>
              <a:endParaRPr lang="en-GB" sz="2400" spc="-1" dirty="0">
                <a:latin typeface="Arial"/>
              </a:endParaRPr>
            </a:p>
          </p:txBody>
        </p:sp>
        <p:sp>
          <p:nvSpPr>
            <p:cNvPr id="26" name="Oval 6">
              <a:extLst>
                <a:ext uri="{FF2B5EF4-FFF2-40B4-BE49-F238E27FC236}">
                  <a16:creationId xmlns:a16="http://schemas.microsoft.com/office/drawing/2014/main" id="{66810B49-7853-9817-D4C1-102BED728BFD}"/>
                </a:ext>
              </a:extLst>
            </p:cNvPr>
            <p:cNvSpPr/>
            <p:nvPr/>
          </p:nvSpPr>
          <p:spPr>
            <a:xfrm>
              <a:off x="3548880" y="4809960"/>
              <a:ext cx="178200" cy="178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R" sz="2400"/>
            </a:p>
          </p:txBody>
        </p:sp>
        <p:sp>
          <p:nvSpPr>
            <p:cNvPr id="27" name="Oval 7">
              <a:extLst>
                <a:ext uri="{FF2B5EF4-FFF2-40B4-BE49-F238E27FC236}">
                  <a16:creationId xmlns:a16="http://schemas.microsoft.com/office/drawing/2014/main" id="{1818628F-7E70-CF66-1CF0-0A8F293E4203}"/>
                </a:ext>
              </a:extLst>
            </p:cNvPr>
            <p:cNvSpPr/>
            <p:nvPr/>
          </p:nvSpPr>
          <p:spPr>
            <a:xfrm>
              <a:off x="5502240" y="4809960"/>
              <a:ext cx="178200" cy="178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R" sz="2400"/>
            </a:p>
          </p:txBody>
        </p:sp>
        <p:sp>
          <p:nvSpPr>
            <p:cNvPr id="28" name="Straight Arrow Connector 3">
              <a:extLst>
                <a:ext uri="{FF2B5EF4-FFF2-40B4-BE49-F238E27FC236}">
                  <a16:creationId xmlns:a16="http://schemas.microsoft.com/office/drawing/2014/main" id="{C723AD7E-A000-ACEB-D1C1-D0590788599A}"/>
                </a:ext>
              </a:extLst>
            </p:cNvPr>
            <p:cNvSpPr/>
            <p:nvPr/>
          </p:nvSpPr>
          <p:spPr>
            <a:xfrm>
              <a:off x="1716840" y="2314212"/>
              <a:ext cx="5857561" cy="359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R" sz="2400"/>
            </a:p>
          </p:txBody>
        </p:sp>
        <p:sp>
          <p:nvSpPr>
            <p:cNvPr id="29" name="Straight Arrow Connector 4">
              <a:extLst>
                <a:ext uri="{FF2B5EF4-FFF2-40B4-BE49-F238E27FC236}">
                  <a16:creationId xmlns:a16="http://schemas.microsoft.com/office/drawing/2014/main" id="{D7FB8DC8-B196-B400-D48D-AFC238014E82}"/>
                </a:ext>
              </a:extLst>
            </p:cNvPr>
            <p:cNvSpPr/>
            <p:nvPr/>
          </p:nvSpPr>
          <p:spPr>
            <a:xfrm>
              <a:off x="7692120" y="2522520"/>
              <a:ext cx="360" cy="2408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  <p:txBody>
            <a:bodyPr/>
            <a:lstStyle/>
            <a:p>
              <a:endParaRPr lang="en-GR" sz="2400"/>
            </a:p>
          </p:txBody>
        </p:sp>
        <p:sp>
          <p:nvSpPr>
            <p:cNvPr id="30" name="Oval 8">
              <a:extLst>
                <a:ext uri="{FF2B5EF4-FFF2-40B4-BE49-F238E27FC236}">
                  <a16:creationId xmlns:a16="http://schemas.microsoft.com/office/drawing/2014/main" id="{EACC748E-C636-31EA-DDBA-5085899615A2}"/>
                </a:ext>
              </a:extLst>
            </p:cNvPr>
            <p:cNvSpPr/>
            <p:nvPr/>
          </p:nvSpPr>
          <p:spPr>
            <a:xfrm>
              <a:off x="3548880" y="2425320"/>
              <a:ext cx="178200" cy="178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R" sz="2400"/>
            </a:p>
          </p:txBody>
        </p:sp>
        <p:sp>
          <p:nvSpPr>
            <p:cNvPr id="31" name="Oval 9">
              <a:extLst>
                <a:ext uri="{FF2B5EF4-FFF2-40B4-BE49-F238E27FC236}">
                  <a16:creationId xmlns:a16="http://schemas.microsoft.com/office/drawing/2014/main" id="{7EBE69F0-09B7-7795-1C25-E0E164BF4344}"/>
                </a:ext>
              </a:extLst>
            </p:cNvPr>
            <p:cNvSpPr/>
            <p:nvPr/>
          </p:nvSpPr>
          <p:spPr>
            <a:xfrm>
              <a:off x="5502240" y="2425320"/>
              <a:ext cx="178200" cy="178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R" sz="2400"/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1996E408-3A53-83D3-4F94-E61D4FF3AD46}"/>
                </a:ext>
              </a:extLst>
            </p:cNvPr>
            <p:cNvSpPr/>
            <p:nvPr/>
          </p:nvSpPr>
          <p:spPr>
            <a:xfrm>
              <a:off x="3581280" y="3007440"/>
              <a:ext cx="2074320" cy="131184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156082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R" sz="2400"/>
            </a:p>
          </p:txBody>
        </p:sp>
        <p:sp>
          <p:nvSpPr>
            <p:cNvPr id="33" name="Rectangle: Rounded Corners 3">
              <a:extLst>
                <a:ext uri="{FF2B5EF4-FFF2-40B4-BE49-F238E27FC236}">
                  <a16:creationId xmlns:a16="http://schemas.microsoft.com/office/drawing/2014/main" id="{4B921490-ACBA-3D9A-A11D-67CD139A9284}"/>
                </a:ext>
              </a:extLst>
            </p:cNvPr>
            <p:cNvSpPr/>
            <p:nvPr/>
          </p:nvSpPr>
          <p:spPr>
            <a:xfrm>
              <a:off x="2955240" y="3340800"/>
              <a:ext cx="178200" cy="4284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EA72E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R" sz="2400"/>
            </a:p>
          </p:txBody>
        </p:sp>
        <p:sp>
          <p:nvSpPr>
            <p:cNvPr id="34" name="Rectangle: Rounded Corners 4">
              <a:extLst>
                <a:ext uri="{FF2B5EF4-FFF2-40B4-BE49-F238E27FC236}">
                  <a16:creationId xmlns:a16="http://schemas.microsoft.com/office/drawing/2014/main" id="{785E3CD9-00A1-E79F-EC14-C05957205C7C}"/>
                </a:ext>
              </a:extLst>
            </p:cNvPr>
            <p:cNvSpPr/>
            <p:nvPr/>
          </p:nvSpPr>
          <p:spPr>
            <a:xfrm>
              <a:off x="6013440" y="3340800"/>
              <a:ext cx="178200" cy="4284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4EA72E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R" sz="2400"/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1D4C0103-31EF-4D42-CF39-3CF3E22D430C}"/>
                </a:ext>
              </a:extLst>
            </p:cNvPr>
            <p:cNvSpPr/>
            <p:nvPr/>
          </p:nvSpPr>
          <p:spPr>
            <a:xfrm>
              <a:off x="1790651" y="3340800"/>
              <a:ext cx="1394719" cy="39620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20000" tIns="60000" rIns="120000" bIns="60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933" spc="-1" dirty="0">
                  <a:solidFill>
                    <a:srgbClr val="000000"/>
                  </a:solidFill>
                  <a:latin typeface="Aptos"/>
                  <a:ea typeface="DejaVu Sans"/>
                </a:rPr>
                <a:t>Motor 8kg</a:t>
              </a:r>
              <a:endParaRPr lang="en-GB" sz="933" spc="-1" dirty="0">
                <a:latin typeface="Arial"/>
              </a:endParaRPr>
            </a:p>
          </p:txBody>
        </p:sp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324C0B1B-8632-AFEF-AD1C-84501185417C}"/>
                </a:ext>
              </a:extLst>
            </p:cNvPr>
            <p:cNvSpPr/>
            <p:nvPr/>
          </p:nvSpPr>
          <p:spPr>
            <a:xfrm>
              <a:off x="6194523" y="3356848"/>
              <a:ext cx="1794957" cy="39620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20000" tIns="60000" rIns="120000" bIns="60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933" spc="-1" dirty="0">
                  <a:solidFill>
                    <a:srgbClr val="000000"/>
                  </a:solidFill>
                  <a:latin typeface="Aptos"/>
                  <a:ea typeface="DejaVu Sans"/>
                </a:rPr>
                <a:t>Motor 8kg</a:t>
              </a:r>
              <a:endParaRPr lang="en-GB" sz="933" spc="-1" dirty="0">
                <a:latin typeface="Arial"/>
              </a:endParaRPr>
            </a:p>
          </p:txBody>
        </p:sp>
        <p:sp>
          <p:nvSpPr>
            <p:cNvPr id="37" name="TextBox 11">
              <a:extLst>
                <a:ext uri="{FF2B5EF4-FFF2-40B4-BE49-F238E27FC236}">
                  <a16:creationId xmlns:a16="http://schemas.microsoft.com/office/drawing/2014/main" id="{96A6A648-7D0E-80FD-0990-4CBDFF278487}"/>
                </a:ext>
              </a:extLst>
            </p:cNvPr>
            <p:cNvSpPr/>
            <p:nvPr/>
          </p:nvSpPr>
          <p:spPr>
            <a:xfrm>
              <a:off x="4213702" y="3982918"/>
              <a:ext cx="1888839" cy="39620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20000" tIns="60000" rIns="120000" bIns="60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933" spc="-1" dirty="0">
                  <a:solidFill>
                    <a:srgbClr val="000000"/>
                  </a:solidFill>
                  <a:latin typeface="Aptos"/>
                  <a:ea typeface="DejaVu Sans"/>
                </a:rPr>
                <a:t>Battery 130kg</a:t>
              </a:r>
              <a:endParaRPr lang="en-GB" sz="933" spc="-1" dirty="0">
                <a:latin typeface="Arial"/>
              </a:endParaRPr>
            </a:p>
          </p:txBody>
        </p:sp>
        <p:sp>
          <p:nvSpPr>
            <p:cNvPr id="38" name="Oval 10">
              <a:extLst>
                <a:ext uri="{FF2B5EF4-FFF2-40B4-BE49-F238E27FC236}">
                  <a16:creationId xmlns:a16="http://schemas.microsoft.com/office/drawing/2014/main" id="{33580132-EB76-5438-B4FD-B7C5732FF5DB}"/>
                </a:ext>
              </a:extLst>
            </p:cNvPr>
            <p:cNvSpPr/>
            <p:nvPr/>
          </p:nvSpPr>
          <p:spPr>
            <a:xfrm>
              <a:off x="4495320" y="3452400"/>
              <a:ext cx="329400" cy="329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E97132"/>
              </a:solidFill>
              <a:prstDash val="lg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R" sz="2400"/>
            </a:p>
          </p:txBody>
        </p: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3A92FC5A-703F-0E3F-7EA7-9E564D70921D}"/>
                </a:ext>
              </a:extLst>
            </p:cNvPr>
            <p:cNvSpPr/>
            <p:nvPr/>
          </p:nvSpPr>
          <p:spPr>
            <a:xfrm>
              <a:off x="3763618" y="3142650"/>
              <a:ext cx="1380601" cy="39620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120000" tIns="60000" rIns="120000" bIns="6000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933" spc="-1" dirty="0">
                  <a:solidFill>
                    <a:srgbClr val="000000"/>
                  </a:solidFill>
                  <a:latin typeface="Aptos"/>
                  <a:ea typeface="DejaVu Sans"/>
                </a:rPr>
                <a:t>Driver 80kg</a:t>
              </a:r>
              <a:endParaRPr lang="en-GB" sz="933" spc="-1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84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76</Words>
  <Application>Microsoft Macintosh PowerPoint</Application>
  <PresentationFormat>Widescreen</PresentationFormat>
  <Paragraphs>23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Bebas Neue</vt:lpstr>
      <vt:lpstr>Courier New</vt:lpstr>
      <vt:lpstr>Inter</vt:lpstr>
      <vt:lpstr>Inter SemiBold</vt:lpstr>
      <vt:lpstr>Office Theme</vt:lpstr>
      <vt:lpstr>Babis Peteinarelis</vt:lpstr>
      <vt:lpstr>Evolutionary Algorithms:  Studying &amp; Mimicking Evolution</vt:lpstr>
      <vt:lpstr>Leveraging Evolution for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Babis Peteinarelis</dc:creator>
  <cp:lastModifiedBy>Babis Peteinarelis</cp:lastModifiedBy>
  <cp:revision>3</cp:revision>
  <dcterms:created xsi:type="dcterms:W3CDTF">2025-05-28T15:42:31Z</dcterms:created>
  <dcterms:modified xsi:type="dcterms:W3CDTF">2025-05-28T15:56:26Z</dcterms:modified>
</cp:coreProperties>
</file>